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DM Sans Medium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Roboto Mono"/>
      <p:regular r:id="rId40"/>
      <p:bold r:id="rId41"/>
      <p:italic r:id="rId42"/>
      <p:boldItalic r:id="rId43"/>
    </p:embeddedFont>
    <p:embeddedFont>
      <p:font typeface="Merriweather"/>
      <p:regular r:id="rId44"/>
      <p:bold r:id="rId45"/>
      <p:italic r:id="rId46"/>
      <p:boldItalic r:id="rId47"/>
    </p:embeddedFont>
    <p:embeddedFont>
      <p:font typeface="DM Sans"/>
      <p:regular r:id="rId48"/>
      <p:bold r:id="rId49"/>
      <p:italic r:id="rId50"/>
      <p:boldItalic r:id="rId51"/>
    </p:embeddedFont>
    <p:embeddedFont>
      <p:font typeface="Inter Tight SemiBold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44" Type="http://schemas.openxmlformats.org/officeDocument/2006/relationships/font" Target="fonts/Merriweather-regular.fntdata"/><Relationship Id="rId43" Type="http://schemas.openxmlformats.org/officeDocument/2006/relationships/font" Target="fonts/RobotoMono-boldItalic.fntdata"/><Relationship Id="rId46" Type="http://schemas.openxmlformats.org/officeDocument/2006/relationships/font" Target="fonts/Merriweather-italic.fntdata"/><Relationship Id="rId45" Type="http://schemas.openxmlformats.org/officeDocument/2006/relationships/font" Target="fonts/Merriweather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DMSans-regular.fntdata"/><Relationship Id="rId47" Type="http://schemas.openxmlformats.org/officeDocument/2006/relationships/font" Target="fonts/Merriweather-boldItalic.fntdata"/><Relationship Id="rId49" Type="http://schemas.openxmlformats.org/officeDocument/2006/relationships/font" Target="fonts/DM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DMSansMedium-bold.fntdata"/><Relationship Id="rId32" Type="http://schemas.openxmlformats.org/officeDocument/2006/relationships/font" Target="fonts/DMSansMedium-regular.fntdata"/><Relationship Id="rId35" Type="http://schemas.openxmlformats.org/officeDocument/2006/relationships/font" Target="fonts/DMSansMedium-boldItalic.fntdata"/><Relationship Id="rId34" Type="http://schemas.openxmlformats.org/officeDocument/2006/relationships/font" Target="fonts/DMSansMedium-italic.fntdata"/><Relationship Id="rId37" Type="http://schemas.openxmlformats.org/officeDocument/2006/relationships/font" Target="fonts/Lato-bold.fntdata"/><Relationship Id="rId36" Type="http://schemas.openxmlformats.org/officeDocument/2006/relationships/font" Target="fonts/Lato-regular.fntdata"/><Relationship Id="rId39" Type="http://schemas.openxmlformats.org/officeDocument/2006/relationships/font" Target="fonts/Lato-boldItalic.fntdata"/><Relationship Id="rId38" Type="http://schemas.openxmlformats.org/officeDocument/2006/relationships/font" Target="fonts/Lato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DMSans-boldItalic.fntdata"/><Relationship Id="rId50" Type="http://schemas.openxmlformats.org/officeDocument/2006/relationships/font" Target="fonts/DMSans-italic.fntdata"/><Relationship Id="rId53" Type="http://schemas.openxmlformats.org/officeDocument/2006/relationships/font" Target="fonts/InterTightSemiBold-bold.fntdata"/><Relationship Id="rId52" Type="http://schemas.openxmlformats.org/officeDocument/2006/relationships/font" Target="fonts/InterTightSemiBold-regular.fntdata"/><Relationship Id="rId11" Type="http://schemas.openxmlformats.org/officeDocument/2006/relationships/slide" Target="slides/slide5.xml"/><Relationship Id="rId55" Type="http://schemas.openxmlformats.org/officeDocument/2006/relationships/font" Target="fonts/InterTightSemiBold-boldItalic.fntdata"/><Relationship Id="rId10" Type="http://schemas.openxmlformats.org/officeDocument/2006/relationships/slide" Target="slides/slide4.xml"/><Relationship Id="rId54" Type="http://schemas.openxmlformats.org/officeDocument/2006/relationships/font" Target="fonts/InterTightSemiBold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e04ad971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4e04ad971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4fbd6b1ca8_1_1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4fbd6b1ca8_1_1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4fbd6b1ca8_1_1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4fbd6b1ca8_1_1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4fbd6b1ca8_1_1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4fbd6b1ca8_1_1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4fbd6b1ca8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4fbd6b1ca8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4fbd6b1ca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4fbd6b1ca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4fbd6b1ca8_1_1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4fbd6b1ca8_1_1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4fbd6b1ca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4fbd6b1ca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4fbd6b1ca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4fbd6b1ca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4fbd6b1ca8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4fbd6b1ca8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4fbd6b1ca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4fbd6b1ca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4e04ad9717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4e04ad9717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4fbd6b1ca8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4fbd6b1ca8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4fbd6b1ca8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4fbd6b1ca8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4fbd6b1ca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4fbd6b1ca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4fbd6b1ca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4fbd6b1ca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4fbd6b1ca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4fbd6b1ca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4fbd6b1ca8_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4fbd6b1ca8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4fbd6b1ca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4fbd6b1ca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fbd6b1ca8_1_1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4fbd6b1ca8_1_1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58b3f8ea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58b3f8ea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58b3f8ea1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58b3f8ea1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58b3f8ea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58b3f8ea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4fbd6b1ca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4fbd6b1ca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4fbd6b1ca8_1_1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4fbd6b1ca8_1_1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slide" type="title">
  <p:cSld name="TITLE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35"/>
          <p:cNvSpPr/>
          <p:nvPr>
            <p:ph idx="3" type="pic"/>
          </p:nvPr>
        </p:nvSpPr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81" name="Google Shape;181;p35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" type="secHead">
  <p:cSld name="SECTION_HEADER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36"/>
          <p:cNvSpPr txBox="1"/>
          <p:nvPr>
            <p:ph idx="2" type="title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6" name="Google Shape;186;p36"/>
          <p:cNvSpPr txBox="1"/>
          <p:nvPr>
            <p:ph idx="3" type="title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7" name="Google Shape;187;p36"/>
          <p:cNvSpPr txBox="1"/>
          <p:nvPr>
            <p:ph idx="4" type="title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8" name="Google Shape;188;p36"/>
          <p:cNvSpPr txBox="1"/>
          <p:nvPr>
            <p:ph idx="5" type="title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9" name="Google Shape;189;p36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36"/>
          <p:cNvSpPr txBox="1"/>
          <p:nvPr>
            <p:ph idx="6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7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TITLE_AND_BODY_1">
    <p:bg>
      <p:bgPr>
        <a:solidFill>
          <a:schemeClr val="dk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38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99" name="Google Shape;199;p38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38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1" type="twoColTx">
  <p:cSld name="TITLE_AND_TWO_COLUMNS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203" name="Google Shape;203;p39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9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06" name="Google Shape;206;p39"/>
          <p:cNvSpPr txBox="1"/>
          <p:nvPr>
            <p:ph idx="3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39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2">
  <p:cSld name="TITLE_AND_TWO_COLUMNS_1">
    <p:bg>
      <p:bgPr>
        <a:solidFill>
          <a:schemeClr val="dk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40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40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13" name="Google Shape;213;p40"/>
          <p:cNvSpPr txBox="1"/>
          <p:nvPr>
            <p:ph idx="3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40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40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chart">
  <p:cSld name="SECTION_TITLE_AND_DESCRIPTION"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8" name="Google Shape;21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1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0" name="Google Shape;220;p41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1" name="Google Shape;221;p41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22" name="Google Shape;222;p41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CAPTION_ONLY">
    <p:bg>
      <p:bgPr>
        <a:solidFill>
          <a:schemeClr val="lt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42"/>
          <p:cNvSpPr txBox="1"/>
          <p:nvPr>
            <p:ph idx="1" type="body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2" type="body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7" name="Google Shape;227;p42"/>
          <p:cNvSpPr txBox="1"/>
          <p:nvPr>
            <p:ph idx="3" type="body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8" name="Google Shape;228;p42"/>
          <p:cNvSpPr txBox="1"/>
          <p:nvPr>
            <p:ph idx="4" type="body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9" name="Google Shape;229;p42"/>
          <p:cNvSpPr txBox="1"/>
          <p:nvPr>
            <p:ph idx="5" type="body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0" name="Google Shape;230;p42"/>
          <p:cNvSpPr txBox="1"/>
          <p:nvPr>
            <p:ph idx="6" type="body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1" name="Google Shape;231;p42"/>
          <p:cNvSpPr txBox="1"/>
          <p:nvPr>
            <p:ph idx="7" type="body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2" name="Google Shape;232;p42"/>
          <p:cNvSpPr txBox="1"/>
          <p:nvPr>
            <p:ph idx="8" type="body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3" name="Google Shape;233;p42"/>
          <p:cNvSpPr txBox="1"/>
          <p:nvPr>
            <p:ph idx="9" type="body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4" name="Google Shape;234;p42"/>
          <p:cNvSpPr txBox="1"/>
          <p:nvPr>
            <p:ph idx="13" type="body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5" name="Google Shape;235;p42"/>
          <p:cNvSpPr txBox="1"/>
          <p:nvPr>
            <p:ph idx="14" type="body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6" name="Google Shape;236;p42"/>
          <p:cNvSpPr txBox="1"/>
          <p:nvPr>
            <p:ph idx="15" type="body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7" name="Google Shape;237;p42"/>
          <p:cNvSpPr txBox="1"/>
          <p:nvPr>
            <p:ph idx="16" type="body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17" type="body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9" name="Google Shape;239;p42"/>
          <p:cNvSpPr txBox="1"/>
          <p:nvPr>
            <p:ph idx="18" type="body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0" name="Google Shape;240;p42"/>
          <p:cNvSpPr txBox="1"/>
          <p:nvPr>
            <p:ph idx="19" type="body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20" type="body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21" type="body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22" type="body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4" name="Google Shape;244;p42"/>
          <p:cNvSpPr txBox="1"/>
          <p:nvPr>
            <p:ph idx="23" type="body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5" name="Google Shape;245;p42"/>
          <p:cNvSpPr txBox="1"/>
          <p:nvPr>
            <p:ph idx="24" type="body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6" name="Google Shape;246;p42"/>
          <p:cNvSpPr txBox="1"/>
          <p:nvPr>
            <p:ph idx="25" type="body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7" name="Google Shape;247;p42"/>
          <p:cNvSpPr txBox="1"/>
          <p:nvPr>
            <p:ph idx="26" type="body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8" name="Google Shape;248;p42"/>
          <p:cNvSpPr txBox="1"/>
          <p:nvPr>
            <p:ph idx="27" type="body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9" name="Google Shape;249;p42"/>
          <p:cNvSpPr txBox="1"/>
          <p:nvPr>
            <p:ph idx="28" type="body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0" name="Google Shape;250;p42"/>
          <p:cNvSpPr txBox="1"/>
          <p:nvPr>
            <p:ph idx="29" type="body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1" name="Google Shape;251;p42"/>
          <p:cNvSpPr txBox="1"/>
          <p:nvPr>
            <p:ph idx="30" type="body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2" name="Google Shape;252;p42"/>
          <p:cNvSpPr txBox="1"/>
          <p:nvPr>
            <p:ph idx="31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53" name="Google Shape;253;p42"/>
          <p:cNvSpPr txBox="1"/>
          <p:nvPr>
            <p:ph idx="3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>
  <p:cSld name="CUSTOM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ctrTitle"/>
          </p:nvPr>
        </p:nvSpPr>
        <p:spPr>
          <a:xfrm>
            <a:off x="0" y="196450"/>
            <a:ext cx="9144000" cy="21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Spotifyzer : </a:t>
            </a:r>
            <a:r>
              <a:rPr lang="en" sz="4400"/>
              <a:t>Data Warehouse</a:t>
            </a:r>
            <a:r>
              <a:rPr lang="en" sz="4400"/>
              <a:t> Project</a:t>
            </a:r>
            <a:endParaRPr sz="4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rPr lang="en" sz="2200"/>
              <a:t>Insights into User Engagement with Spotify Albums</a:t>
            </a:r>
            <a:endParaRPr sz="3400"/>
          </a:p>
        </p:txBody>
      </p:sp>
      <p:sp>
        <p:nvSpPr>
          <p:cNvPr id="263" name="Google Shape;263;p44"/>
          <p:cNvSpPr txBox="1"/>
          <p:nvPr>
            <p:ph idx="2" type="subTitle"/>
          </p:nvPr>
        </p:nvSpPr>
        <p:spPr>
          <a:xfrm>
            <a:off x="357625" y="2032575"/>
            <a:ext cx="3647400" cy="15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Group 3: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lang="en" sz="1400">
                <a:latin typeface="Inter Tight SemiBold"/>
                <a:ea typeface="Inter Tight SemiBold"/>
                <a:cs typeface="Inter Tight SemiBold"/>
                <a:sym typeface="Inter Tight SemiBold"/>
              </a:rPr>
              <a:t>018224960 – Jenil Sanjaybhai Savalia </a:t>
            </a:r>
            <a:endParaRPr sz="1400">
              <a:latin typeface="Inter Tight SemiBold"/>
              <a:ea typeface="Inter Tight SemiBold"/>
              <a:cs typeface="Inter Tight SemiBold"/>
              <a:sym typeface="Inter Tight SemiBold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lang="en" sz="1400">
                <a:latin typeface="Inter Tight SemiBold"/>
                <a:ea typeface="Inter Tight SemiBold"/>
                <a:cs typeface="Inter Tight SemiBold"/>
                <a:sym typeface="Inter Tight SemiBold"/>
              </a:rPr>
              <a:t>018319262 – Sarvesh Waghmare </a:t>
            </a:r>
            <a:endParaRPr sz="1400">
              <a:latin typeface="Inter Tight SemiBold"/>
              <a:ea typeface="Inter Tight SemiBold"/>
              <a:cs typeface="Inter Tight SemiBold"/>
              <a:sym typeface="Inter Tight SemiBold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lang="en" sz="1400">
                <a:latin typeface="Inter Tight SemiBold"/>
                <a:ea typeface="Inter Tight SemiBold"/>
                <a:cs typeface="Inter Tight SemiBold"/>
                <a:sym typeface="Inter Tight SemiBold"/>
              </a:rPr>
              <a:t>018318261 – Shibin Biji Thomas</a:t>
            </a:r>
            <a:endParaRPr sz="1400">
              <a:latin typeface="Inter Tight SemiBold"/>
              <a:ea typeface="Inter Tight SemiBold"/>
              <a:cs typeface="Inter Tight SemiBold"/>
              <a:sym typeface="Inter Tight SemiBold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lang="en" sz="1400">
                <a:latin typeface="Inter Tight SemiBold"/>
                <a:ea typeface="Inter Tight SemiBold"/>
                <a:cs typeface="Inter Tight SemiBold"/>
                <a:sym typeface="Inter Tight SemiBold"/>
              </a:rPr>
              <a:t>018284162 – Vrushabh Pravinbhai Bodarya</a:t>
            </a:r>
            <a:endParaRPr sz="2050"/>
          </a:p>
        </p:txBody>
      </p:sp>
      <p:pic>
        <p:nvPicPr>
          <p:cNvPr id="264" name="Google Shape;26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9413" y="3622400"/>
            <a:ext cx="3490664" cy="1127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Data Cleaning and Preparation</a:t>
            </a:r>
            <a:endParaRPr b="1" sz="3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34" name="Google Shape;334;p53"/>
          <p:cNvSpPr txBox="1"/>
          <p:nvPr/>
        </p:nvSpPr>
        <p:spPr>
          <a:xfrm>
            <a:off x="1082250" y="1417650"/>
            <a:ext cx="6979500" cy="3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Removed null, blank, or missing records to ensure data quality.</a:t>
            </a:r>
            <a:endParaRPr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Standardized column names (e.g., converted to lowercase, replaced spaces with underscores).</a:t>
            </a:r>
            <a:endParaRPr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Filtered and dropped duplicate entries to maintain unique and accurate records.</a:t>
            </a:r>
            <a:endParaRPr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</a:pP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Converted date columns into consistent datetime formats.</a:t>
            </a:r>
            <a:b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Ensured numeric columns were stored with appropriate data types (e.g., </a:t>
            </a:r>
            <a:r>
              <a:rPr lang="en" sz="1600">
                <a:solidFill>
                  <a:srgbClr val="188038"/>
                </a:solidFill>
                <a:latin typeface="DM Sans"/>
                <a:ea typeface="DM Sans"/>
                <a:cs typeface="DM Sans"/>
                <a:sym typeface="DM Sans"/>
              </a:rPr>
              <a:t>ms_played</a:t>
            </a: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 as integer).</a:t>
            </a:r>
            <a:b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Verified data consistency across columns such as artist, album, and track names.</a:t>
            </a:r>
            <a:endParaRPr sz="37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 txBox="1"/>
          <p:nvPr/>
        </p:nvSpPr>
        <p:spPr>
          <a:xfrm>
            <a:off x="1644175" y="1331000"/>
            <a:ext cx="21900" cy="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0" name="Google Shape;340;p54"/>
          <p:cNvSpPr txBox="1"/>
          <p:nvPr/>
        </p:nvSpPr>
        <p:spPr>
          <a:xfrm>
            <a:off x="850375" y="495225"/>
            <a:ext cx="73422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ETL Process in Spotifyzer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41" name="Google Shape;341;p54"/>
          <p:cNvSpPr txBox="1"/>
          <p:nvPr/>
        </p:nvSpPr>
        <p:spPr>
          <a:xfrm>
            <a:off x="314725" y="1192175"/>
            <a:ext cx="3952800" cy="3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hlink"/>
                </a:solidFill>
              </a:rPr>
              <a:t>Load (L)</a:t>
            </a:r>
            <a:endParaRPr b="1">
              <a:solidFill>
                <a:schemeClr val="hlink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●"/>
            </a:pPr>
            <a:r>
              <a:rPr lang="en" sz="1200">
                <a:solidFill>
                  <a:schemeClr val="hlink"/>
                </a:solidFill>
              </a:rPr>
              <a:t>Destination: Snowflake (Data Warehouse)</a:t>
            </a:r>
            <a:br>
              <a:rPr lang="en" sz="1200">
                <a:solidFill>
                  <a:schemeClr val="hlink"/>
                </a:solidFill>
              </a:rPr>
            </a:br>
            <a:endParaRPr sz="1200">
              <a:solidFill>
                <a:schemeClr val="hlink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○"/>
            </a:pPr>
            <a:r>
              <a:rPr lang="en" sz="1200">
                <a:solidFill>
                  <a:schemeClr val="hlink"/>
                </a:solidFill>
              </a:rPr>
              <a:t>Partitioned by: </a:t>
            </a:r>
            <a:r>
              <a:rPr i="1" lang="en" sz="1200">
                <a:solidFill>
                  <a:schemeClr val="hlink"/>
                </a:solidFill>
              </a:rPr>
              <a:t>year, genre, and sentiment score</a:t>
            </a:r>
            <a:br>
              <a:rPr i="1" lang="en" sz="1200">
                <a:solidFill>
                  <a:schemeClr val="hlink"/>
                </a:solidFill>
              </a:rPr>
            </a:br>
            <a:endParaRPr i="1" sz="1200">
              <a:solidFill>
                <a:schemeClr val="hlink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●"/>
            </a:pPr>
            <a:r>
              <a:rPr lang="en" sz="1200">
                <a:solidFill>
                  <a:schemeClr val="hlink"/>
                </a:solidFill>
              </a:rPr>
              <a:t>Schema:</a:t>
            </a:r>
            <a:br>
              <a:rPr lang="en" sz="1200">
                <a:solidFill>
                  <a:schemeClr val="hlink"/>
                </a:solidFill>
              </a:rPr>
            </a:br>
            <a:endParaRPr sz="1200">
              <a:solidFill>
                <a:schemeClr val="hlink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○"/>
            </a:pPr>
            <a:r>
              <a:rPr lang="en" sz="1200">
                <a:solidFill>
                  <a:schemeClr val="hlink"/>
                </a:solidFill>
              </a:rPr>
              <a:t>Fact Table: Streaming Events (plays, timestamps, track ID)</a:t>
            </a:r>
            <a:br>
              <a:rPr lang="en" sz="1200">
                <a:solidFill>
                  <a:schemeClr val="hlink"/>
                </a:solidFill>
              </a:rPr>
            </a:br>
            <a:endParaRPr sz="1200">
              <a:solidFill>
                <a:schemeClr val="hlink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○"/>
            </a:pPr>
            <a:r>
              <a:rPr lang="en" sz="1200">
                <a:solidFill>
                  <a:schemeClr val="hlink"/>
                </a:solidFill>
              </a:rPr>
              <a:t>Dimension Tables: Tracks, Artists, Audio Features, Users</a:t>
            </a:r>
            <a:br>
              <a:rPr lang="en" sz="1200">
                <a:solidFill>
                  <a:schemeClr val="hlink"/>
                </a:solidFill>
              </a:rPr>
            </a:br>
            <a:endParaRPr sz="1200">
              <a:solidFill>
                <a:schemeClr val="hlink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●"/>
            </a:pPr>
            <a:r>
              <a:rPr lang="en" sz="1200">
                <a:solidFill>
                  <a:schemeClr val="hlink"/>
                </a:solidFill>
              </a:rPr>
              <a:t>Purpose: Fast querying, aggregation, and Power BI dashboarding</a:t>
            </a:r>
            <a:br>
              <a:rPr lang="en" sz="1200">
                <a:solidFill>
                  <a:schemeClr val="hlink"/>
                </a:solidFill>
              </a:rPr>
            </a:br>
            <a:endParaRPr sz="1200">
              <a:solidFill>
                <a:schemeClr val="hlink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2" name="Google Shape;342;p54"/>
          <p:cNvSpPr txBox="1"/>
          <p:nvPr/>
        </p:nvSpPr>
        <p:spPr>
          <a:xfrm>
            <a:off x="4449725" y="1211375"/>
            <a:ext cx="4208400" cy="3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hlink"/>
                </a:solidFill>
              </a:rPr>
              <a:t>Automation &amp; Logging</a:t>
            </a:r>
            <a:endParaRPr b="1" sz="1300">
              <a:solidFill>
                <a:schemeClr val="hlink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</a:rPr>
              <a:t>ETL orchestrated using AWS Glue Jobs + Crawler</a:t>
            </a:r>
            <a:br>
              <a:rPr lang="en">
                <a:solidFill>
                  <a:schemeClr val="hlink"/>
                </a:solidFill>
              </a:rPr>
            </a:br>
            <a:endParaRPr>
              <a:solidFill>
                <a:schemeClr val="hlink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</a:rPr>
              <a:t>Logs and errors tracked in CloudWatch</a:t>
            </a:r>
            <a:endParaRPr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solidFill>
                  <a:schemeClr val="hlink"/>
                </a:solidFill>
              </a:rPr>
            </a:br>
            <a:endParaRPr sz="11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5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5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55"/>
          <p:cNvPicPr preferRelativeResize="0"/>
          <p:nvPr/>
        </p:nvPicPr>
        <p:blipFill rotWithShape="1">
          <a:blip r:embed="rId3">
            <a:alphaModFix/>
          </a:blip>
          <a:srcRect b="15153" l="0" r="0" t="0"/>
          <a:stretch/>
        </p:blipFill>
        <p:spPr>
          <a:xfrm>
            <a:off x="3733075" y="0"/>
            <a:ext cx="5410924" cy="26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0" y="2679400"/>
            <a:ext cx="4657175" cy="24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6200" y="0"/>
            <a:ext cx="3809275" cy="26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0625" y="2679400"/>
            <a:ext cx="4613377" cy="24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6"/>
          <p:cNvSpPr txBox="1"/>
          <p:nvPr/>
        </p:nvSpPr>
        <p:spPr>
          <a:xfrm>
            <a:off x="0" y="0"/>
            <a:ext cx="91440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Dashboard Overview</a:t>
            </a:r>
            <a:endParaRPr b="1" sz="3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8" name="Google Shape;358;p56"/>
          <p:cNvSpPr txBox="1"/>
          <p:nvPr/>
        </p:nvSpPr>
        <p:spPr>
          <a:xfrm>
            <a:off x="0" y="1115925"/>
            <a:ext cx="9144000" cy="47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DM Sans"/>
              <a:buChar char="•"/>
            </a:pPr>
            <a:r>
              <a:rPr lang="en" sz="32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Three panels: Albums, Artists, Tracks</a:t>
            </a:r>
            <a:endParaRPr sz="32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DM Sans"/>
              <a:buChar char="•"/>
            </a:pPr>
            <a:r>
              <a:rPr lang="en" sz="32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Platform slicer allows device-based behavior filtering (Android, Mac, Windows)</a:t>
            </a:r>
            <a:endParaRPr sz="32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DM Sans"/>
              <a:buChar char="•"/>
            </a:pPr>
            <a:r>
              <a:rPr lang="en" sz="32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Visuals include listening trends, top items, and weekday/weekend engagement</a:t>
            </a:r>
            <a:endParaRPr sz="32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DM Sans"/>
              <a:buChar char="•"/>
            </a:pPr>
            <a:r>
              <a:rPr lang="en" sz="32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Year-over-Year comparison for deep trend analysis</a:t>
            </a:r>
            <a:endParaRPr sz="32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7" title="Screenshot 2025-04-22 2232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915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8"/>
          <p:cNvSpPr txBox="1"/>
          <p:nvPr/>
        </p:nvSpPr>
        <p:spPr>
          <a:xfrm>
            <a:off x="0" y="0"/>
            <a:ext cx="91440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Albums Insights</a:t>
            </a:r>
            <a:endParaRPr b="1" sz="4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69" name="Google Shape;369;p58"/>
          <p:cNvSpPr txBox="1"/>
          <p:nvPr/>
        </p:nvSpPr>
        <p:spPr>
          <a:xfrm>
            <a:off x="-58700" y="1057225"/>
            <a:ext cx="9144000" cy="47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3200"/>
              <a:buChar char="•"/>
            </a:pPr>
            <a:r>
              <a:rPr lang="en" sz="320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Total albums played: 3012</a:t>
            </a:r>
            <a:endParaRPr sz="320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200"/>
              <a:buChar char="•"/>
            </a:pPr>
            <a:r>
              <a:rPr lang="en" sz="320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2024 saw 1,824 albums played vs. 2,333 in previous year (↓21.82%)</a:t>
            </a:r>
            <a:endParaRPr sz="320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200"/>
              <a:buChar char="•"/>
            </a:pPr>
            <a:r>
              <a:rPr lang="en" sz="320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59% of album plays occurred on weekends</a:t>
            </a:r>
            <a:endParaRPr sz="320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200"/>
              <a:buChar char="•"/>
            </a:pPr>
            <a:r>
              <a:rPr lang="en" sz="320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The Beatles' albums dominated top plays (e.g., 206 plays for top album)</a:t>
            </a:r>
            <a:endParaRPr sz="320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200"/>
              <a:buChar char="•"/>
            </a:pPr>
            <a:r>
              <a:rPr lang="en" sz="320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Seasonal dip in mid-2023, recovery by late 2024</a:t>
            </a:r>
            <a:endParaRPr sz="320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9"/>
          <p:cNvSpPr txBox="1"/>
          <p:nvPr/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Artists Insights</a:t>
            </a:r>
            <a:endParaRPr b="1" sz="4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5" name="Google Shape;375;p59"/>
          <p:cNvSpPr txBox="1"/>
          <p:nvPr/>
        </p:nvSpPr>
        <p:spPr>
          <a:xfrm>
            <a:off x="457200" y="11991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Total artists played: 1,861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2024 artist count dropped by 26.39% compared to previous year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Listening activity stronger on weekends (59%)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Beatles lead artist plays with 1,241 listens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Reflects user loyalty and popularity of legacy artists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0"/>
          <p:cNvSpPr txBox="1"/>
          <p:nvPr/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Tracks Insights</a:t>
            </a:r>
            <a:endParaRPr b="1" sz="4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81" name="Google Shape;381;p60"/>
          <p:cNvSpPr txBox="1"/>
          <p:nvPr/>
        </p:nvSpPr>
        <p:spPr>
          <a:xfrm>
            <a:off x="0" y="1143000"/>
            <a:ext cx="91440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DM Sans"/>
              <a:buChar char="•"/>
            </a:pPr>
            <a:r>
              <a:rPr lang="en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Total tracks played: 5,334</a:t>
            </a:r>
            <a:endParaRPr sz="32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DM Sans"/>
              <a:buChar char="•"/>
            </a:pPr>
            <a:r>
              <a:rPr lang="en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2024 saw 11.49% fewer tracks played compared to 2023</a:t>
            </a:r>
            <a:endParaRPr sz="32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DM Sans"/>
              <a:buChar char="•"/>
            </a:pPr>
            <a:r>
              <a:rPr lang="en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60.71% of track plays happened on weekends</a:t>
            </a:r>
            <a:endParaRPr sz="32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DM Sans"/>
              <a:buChar char="•"/>
            </a:pPr>
            <a:r>
              <a:rPr lang="en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Top track: 'You Sexy Thing' with 66 plays</a:t>
            </a:r>
            <a:endParaRPr sz="32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DM Sans"/>
              <a:buChar char="•"/>
            </a:pPr>
            <a:r>
              <a:rPr lang="en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High frequency suggests repeated listening habits</a:t>
            </a:r>
            <a:endParaRPr sz="32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1"/>
          <p:cNvSpPr txBox="1"/>
          <p:nvPr/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Listening Patterns</a:t>
            </a:r>
            <a:endParaRPr b="1" sz="4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87" name="Google Shape;387;p61"/>
          <p:cNvSpPr txBox="1"/>
          <p:nvPr/>
        </p:nvSpPr>
        <p:spPr>
          <a:xfrm>
            <a:off x="410225" y="10084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41656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DM Sans"/>
              <a:buChar char="•"/>
            </a:pPr>
            <a:r>
              <a:rPr lang="en" sz="32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Heatmap shows peak listening hours between 6 PM – 2 AM, especially weekends</a:t>
            </a:r>
            <a:endParaRPr sz="32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1656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DM Sans"/>
              <a:buChar char="•"/>
            </a:pPr>
            <a:r>
              <a:rPr lang="en" sz="32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Scatterplot reveals most tracks played 10–25 times with 2–4 min avg. listen time</a:t>
            </a:r>
            <a:endParaRPr sz="32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1656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DM Sans"/>
              <a:buChar char="•"/>
            </a:pPr>
            <a:r>
              <a:rPr lang="en" sz="32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Behavior filters like Shuffle, Skipped enhance segmentation</a:t>
            </a:r>
            <a:endParaRPr sz="32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1656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DM Sans"/>
              <a:buChar char="•"/>
            </a:pPr>
            <a:r>
              <a:rPr lang="en" sz="32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Identifies high/low engagement tracks through quadrant analysis</a:t>
            </a:r>
            <a:endParaRPr sz="32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62" title="Screenshot 2025-04-22 2241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91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/>
          <p:nvPr/>
        </p:nvSpPr>
        <p:spPr>
          <a:xfrm>
            <a:off x="516437" y="7447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Abstract 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0" name="Google Shape;270;p45"/>
          <p:cNvSpPr txBox="1"/>
          <p:nvPr/>
        </p:nvSpPr>
        <p:spPr>
          <a:xfrm>
            <a:off x="516437" y="15843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1" name="Google Shape;271;p45"/>
          <p:cNvSpPr txBox="1"/>
          <p:nvPr/>
        </p:nvSpPr>
        <p:spPr>
          <a:xfrm flipH="1">
            <a:off x="7464250" y="1440327"/>
            <a:ext cx="10755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2" name="Google Shape;272;p45"/>
          <p:cNvSpPr txBox="1"/>
          <p:nvPr/>
        </p:nvSpPr>
        <p:spPr>
          <a:xfrm>
            <a:off x="196954" y="15843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3" name="Google Shape;273;p45"/>
          <p:cNvSpPr txBox="1"/>
          <p:nvPr/>
        </p:nvSpPr>
        <p:spPr>
          <a:xfrm>
            <a:off x="196954" y="32564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4" name="Google Shape;274;p45"/>
          <p:cNvSpPr txBox="1"/>
          <p:nvPr/>
        </p:nvSpPr>
        <p:spPr>
          <a:xfrm>
            <a:off x="638900" y="1238600"/>
            <a:ext cx="7247100" cy="28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</a:pPr>
            <a:r>
              <a:rPr b="1" lang="en">
                <a:solidFill>
                  <a:schemeClr val="hlink"/>
                </a:solidFill>
              </a:rPr>
              <a:t>Spotifyzer</a:t>
            </a:r>
            <a:r>
              <a:rPr lang="en">
                <a:solidFill>
                  <a:schemeClr val="hlink"/>
                </a:solidFill>
              </a:rPr>
              <a:t> analyzes Spotify data to uncover patterns in music trends, listener behavior, and audio feature impact.</a:t>
            </a:r>
            <a:br>
              <a:rPr lang="en">
                <a:solidFill>
                  <a:schemeClr val="hlink"/>
                </a:solidFill>
              </a:rPr>
            </a:br>
            <a:endParaRPr>
              <a:solidFill>
                <a:schemeClr val="hlink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</a:rPr>
              <a:t>Built with a robust </a:t>
            </a:r>
            <a:r>
              <a:rPr b="1" lang="en">
                <a:solidFill>
                  <a:schemeClr val="hlink"/>
                </a:solidFill>
              </a:rPr>
              <a:t>ETL pipeline and cloud data warehouse (AWS and Snowflake)</a:t>
            </a:r>
            <a:r>
              <a:rPr lang="en">
                <a:solidFill>
                  <a:schemeClr val="hlink"/>
                </a:solidFill>
              </a:rPr>
              <a:t> for scalable data processing.</a:t>
            </a:r>
            <a:br>
              <a:rPr lang="en">
                <a:solidFill>
                  <a:schemeClr val="hlink"/>
                </a:solidFill>
              </a:rPr>
            </a:br>
            <a:endParaRPr>
              <a:solidFill>
                <a:schemeClr val="hlink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</a:pPr>
            <a:r>
              <a:rPr b="1" lang="en">
                <a:solidFill>
                  <a:schemeClr val="hlink"/>
                </a:solidFill>
              </a:rPr>
              <a:t>Power BI dashboards</a:t>
            </a:r>
            <a:r>
              <a:rPr lang="en">
                <a:solidFill>
                  <a:schemeClr val="hlink"/>
                </a:solidFill>
              </a:rPr>
              <a:t> visualize key insights like most played tracks, listening patterns, and artist popularity.</a:t>
            </a:r>
            <a:br>
              <a:rPr lang="en">
                <a:solidFill>
                  <a:schemeClr val="hlink"/>
                </a:solidFill>
              </a:rPr>
            </a:br>
            <a:endParaRPr>
              <a:solidFill>
                <a:schemeClr val="hlink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</a:rPr>
              <a:t>Helps </a:t>
            </a:r>
            <a:r>
              <a:rPr b="1" lang="en">
                <a:solidFill>
                  <a:schemeClr val="hlink"/>
                </a:solidFill>
              </a:rPr>
              <a:t>artists, labels, and marketers</a:t>
            </a:r>
            <a:r>
              <a:rPr lang="en">
                <a:solidFill>
                  <a:schemeClr val="hlink"/>
                </a:solidFill>
              </a:rPr>
              <a:t> make data-driven decisions to predict and promote hit songs.</a:t>
            </a:r>
            <a:endParaRPr>
              <a:solidFill>
                <a:schemeClr val="hlink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7525" y="3606300"/>
            <a:ext cx="1536900" cy="15219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276" name="Google Shape;276;p45"/>
          <p:cNvPicPr preferRelativeResize="0"/>
          <p:nvPr/>
        </p:nvPicPr>
        <p:blipFill rotWithShape="1">
          <a:blip r:embed="rId4">
            <a:alphaModFix/>
          </a:blip>
          <a:srcRect b="-20289" l="-53640" r="19807" t="-13543"/>
          <a:stretch/>
        </p:blipFill>
        <p:spPr>
          <a:xfrm>
            <a:off x="4082874" y="3201062"/>
            <a:ext cx="2251949" cy="215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3"/>
          <p:cNvSpPr txBox="1"/>
          <p:nvPr/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Details Grid Features</a:t>
            </a:r>
            <a:endParaRPr b="1" sz="4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98" name="Google Shape;398;p63"/>
          <p:cNvSpPr txBox="1"/>
          <p:nvPr/>
        </p:nvSpPr>
        <p:spPr>
          <a:xfrm>
            <a:off x="410225" y="10084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41656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DM Sans"/>
              <a:buChar char="•"/>
            </a:pPr>
            <a:r>
              <a:rPr lang="en" sz="32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Grid displays Album, Artist, Track, and Listening Time</a:t>
            </a:r>
            <a:endParaRPr sz="32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1656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DM Sans"/>
              <a:buChar char="•"/>
            </a:pPr>
            <a:r>
              <a:rPr lang="en" sz="32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Supports drill through and data export (CSV)</a:t>
            </a:r>
            <a:endParaRPr sz="32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1656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DM Sans"/>
              <a:buChar char="•"/>
            </a:pPr>
            <a:r>
              <a:rPr lang="en" sz="32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Enables drill down/up navigation across album-track-artist hierarchy</a:t>
            </a:r>
            <a:endParaRPr sz="32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1656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DM Sans"/>
              <a:buChar char="•"/>
            </a:pPr>
            <a:r>
              <a:rPr lang="en" sz="32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Helpful for identifying patterns in album engagement</a:t>
            </a:r>
            <a:endParaRPr sz="32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64" title="Screenshot 2025-04-22 2247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5" y="0"/>
            <a:ext cx="90915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5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Key Insights Summary</a:t>
            </a:r>
            <a:endParaRPr b="1" sz="4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09" name="Google Shape;409;p65"/>
          <p:cNvSpPr txBox="1"/>
          <p:nvPr/>
        </p:nvSpPr>
        <p:spPr>
          <a:xfrm>
            <a:off x="0" y="1325557"/>
            <a:ext cx="91440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3429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DM Sans"/>
              <a:buChar char="•"/>
            </a:pPr>
            <a:r>
              <a:rPr lang="en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~59% of listening happens on weekends</a:t>
            </a:r>
            <a:endParaRPr sz="27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3429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DM Sans"/>
              <a:buChar char="•"/>
            </a:pPr>
            <a:r>
              <a:rPr lang="en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Peak listening occurs between 6 PM and 2 AM</a:t>
            </a:r>
            <a:endParaRPr sz="27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3429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DM Sans"/>
              <a:buChar char="•"/>
            </a:pPr>
            <a:r>
              <a:rPr lang="en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Beatles remain the most played artist and album</a:t>
            </a:r>
            <a:endParaRPr sz="27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3429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DM Sans"/>
              <a:buChar char="•"/>
            </a:pPr>
            <a:r>
              <a:rPr lang="en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Average track play duration is 2–4 mins, repeated 10–25 times</a:t>
            </a:r>
            <a:endParaRPr sz="27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6"/>
          <p:cNvSpPr txBox="1"/>
          <p:nvPr/>
        </p:nvSpPr>
        <p:spPr>
          <a:xfrm>
            <a:off x="0" y="0"/>
            <a:ext cx="9144000" cy="48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Key </a:t>
            </a:r>
            <a:r>
              <a:rPr b="1" lang="en" sz="3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Learning/ Lesson Learned</a:t>
            </a:r>
            <a:endParaRPr b="1" sz="3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DM Sans"/>
              <a:buChar char="●"/>
            </a:pPr>
            <a:r>
              <a:rPr lang="en" sz="20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Data Engineering: We gained practical experience while working with ETL pipelines, starting from extracting till storing on cloud.</a:t>
            </a:r>
            <a:endParaRPr sz="20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DM Sans"/>
              <a:buChar char="●"/>
            </a:pPr>
            <a:r>
              <a:rPr lang="en" sz="20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Scalability Challenges: Learned how important it is to design pipeline that can deal with large-scale, real-time data smoothly.</a:t>
            </a:r>
            <a:endParaRPr sz="20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DM Sans"/>
              <a:buChar char="●"/>
            </a:pPr>
            <a:r>
              <a:rPr lang="en" sz="20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Visualization: Understood how to build dashboards in Power BI that turns data into story.</a:t>
            </a:r>
            <a:endParaRPr sz="20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DM Sans"/>
              <a:buChar char="●"/>
            </a:pPr>
            <a:r>
              <a:rPr lang="en" sz="20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Collaboration: Experienced strong team coordination using Git, task sharing and regular team catch-ups.</a:t>
            </a:r>
            <a:endParaRPr sz="24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7"/>
          <p:cNvSpPr txBox="1"/>
          <p:nvPr/>
        </p:nvSpPr>
        <p:spPr>
          <a:xfrm>
            <a:off x="0" y="0"/>
            <a:ext cx="9144000" cy="46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Technical Experience </a:t>
            </a:r>
            <a:endParaRPr b="1" sz="3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</a:pPr>
            <a:r>
              <a:rPr b="1" lang="en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ETL Pipeline Creation:</a:t>
            </a:r>
            <a:r>
              <a:rPr lang="en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 Designed and implemented a full ETL flow from Spotify API to Snowflake using Python.</a:t>
            </a:r>
            <a:br>
              <a:rPr lang="en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</a:br>
            <a:endParaRPr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</a:pPr>
            <a:r>
              <a:rPr b="1" lang="en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Data Transformation:</a:t>
            </a:r>
            <a:r>
              <a:rPr lang="en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 Used AWS GLUE for cleaning, normalizing, and feature engineering on high-volume music data.</a:t>
            </a:r>
            <a:br>
              <a:rPr lang="en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</a:br>
            <a:endParaRPr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</a:pPr>
            <a:r>
              <a:rPr b="1" lang="en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Data Warehousing:</a:t>
            </a:r>
            <a:r>
              <a:rPr lang="en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 Built and maintained schema in Snowflake to support analytical queries and dashboard integrations.</a:t>
            </a:r>
            <a:br>
              <a:rPr lang="en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</a:br>
            <a:endParaRPr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</a:pPr>
            <a:r>
              <a:rPr b="1" lang="en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Visualization:</a:t>
            </a:r>
            <a:r>
              <a:rPr lang="en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 Developed interactive dashboards in Power BI to display music trends, popular artists, and feature-based insights.</a:t>
            </a:r>
            <a:br>
              <a:rPr lang="en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</a:br>
            <a:endParaRPr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</a:pPr>
            <a:r>
              <a:rPr b="1" lang="en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API Handling:</a:t>
            </a:r>
            <a:r>
              <a:rPr lang="en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 Overcame real-time API rate limits and implemented retry/backoff logic for scalable </a:t>
            </a:r>
            <a:r>
              <a:rPr lang="en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extraction.</a:t>
            </a:r>
            <a:br>
              <a:rPr lang="en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</a:br>
            <a:endParaRPr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8"/>
          <p:cNvSpPr txBox="1"/>
          <p:nvPr/>
        </p:nvSpPr>
        <p:spPr>
          <a:xfrm>
            <a:off x="2644600" y="1863850"/>
            <a:ext cx="49260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</a:t>
            </a:r>
            <a:endParaRPr b="1" sz="4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/>
        </p:nvSpPr>
        <p:spPr>
          <a:xfrm>
            <a:off x="1644175" y="1331000"/>
            <a:ext cx="21900" cy="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2" name="Google Shape;282;p46"/>
          <p:cNvSpPr txBox="1"/>
          <p:nvPr/>
        </p:nvSpPr>
        <p:spPr>
          <a:xfrm>
            <a:off x="850375" y="495213"/>
            <a:ext cx="60135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 Statement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3" name="Google Shape;283;p46"/>
          <p:cNvSpPr txBox="1"/>
          <p:nvPr/>
        </p:nvSpPr>
        <p:spPr>
          <a:xfrm>
            <a:off x="619200" y="1529275"/>
            <a:ext cx="7905600" cy="3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There are vast amount of user interaction data generated on platforms like Spotify, stakeholders in the music industry lack an integrated, data-driven tool to analyze how audio features, user behavior, and track popularity intersect.</a:t>
            </a:r>
            <a:endParaRPr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Spotifyzer aims to fill this gap by building a comprehensive data warehousing and analytics solution that converts raw streaming data into actionable insights.</a:t>
            </a:r>
            <a:endParaRPr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/>
          <p:nvPr/>
        </p:nvSpPr>
        <p:spPr>
          <a:xfrm>
            <a:off x="1644175" y="1331000"/>
            <a:ext cx="21900" cy="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" name="Google Shape;289;p47"/>
          <p:cNvSpPr txBox="1"/>
          <p:nvPr/>
        </p:nvSpPr>
        <p:spPr>
          <a:xfrm>
            <a:off x="907850" y="376638"/>
            <a:ext cx="60135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Literature Review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0" name="Google Shape;290;p47"/>
          <p:cNvSpPr txBox="1"/>
          <p:nvPr/>
        </p:nvSpPr>
        <p:spPr>
          <a:xfrm>
            <a:off x="619200" y="1529275"/>
            <a:ext cx="7905600" cy="3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1" name="Google Shape;2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525" y="2041650"/>
            <a:ext cx="4366475" cy="15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65375"/>
            <a:ext cx="4570200" cy="17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22380"/>
            <a:ext cx="4570199" cy="1581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8" title="spotify API 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300" y="823702"/>
            <a:ext cx="6889224" cy="421034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8"/>
          <p:cNvSpPr txBox="1"/>
          <p:nvPr/>
        </p:nvSpPr>
        <p:spPr>
          <a:xfrm>
            <a:off x="67425" y="69625"/>
            <a:ext cx="67311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Extraction: </a:t>
            </a:r>
            <a:endParaRPr b="1"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Spotify API : Fetched from Spotify for Developer Platform</a:t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00" name="Google Shape;300;p48"/>
          <p:cNvSpPr txBox="1"/>
          <p:nvPr/>
        </p:nvSpPr>
        <p:spPr>
          <a:xfrm>
            <a:off x="110925" y="1102650"/>
            <a:ext cx="1576800" cy="25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Used : 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1) Python</a:t>
            </a: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Spotipy    Library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2) To again access of API used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Spotify for developer option. 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3) Get client id and client </a:t>
            </a: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secret code. Put up redirect URI’s</a:t>
            </a: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9" title="4t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125" y="3415575"/>
            <a:ext cx="6257224" cy="15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 title="2n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7400" y="87000"/>
            <a:ext cx="6963483" cy="32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9"/>
          <p:cNvSpPr txBox="1"/>
          <p:nvPr/>
        </p:nvSpPr>
        <p:spPr>
          <a:xfrm>
            <a:off x="143450" y="308825"/>
            <a:ext cx="18162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Used powershell:</a:t>
            </a:r>
            <a:endParaRPr b="1" sz="2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Setting Environment Variables: </a:t>
            </a:r>
            <a:endParaRPr sz="21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703448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8248" y="152400"/>
            <a:ext cx="4983351" cy="1857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/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Calibri"/>
                <a:ea typeface="Calibri"/>
                <a:cs typeface="Calibri"/>
                <a:sym typeface="Calibri"/>
              </a:rPr>
              <a:t>DASHBOARD OVERVIEW</a:t>
            </a:r>
            <a:endParaRPr sz="4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51"/>
          <p:cNvSpPr txBox="1"/>
          <p:nvPr/>
        </p:nvSpPr>
        <p:spPr>
          <a:xfrm>
            <a:off x="61500" y="1236150"/>
            <a:ext cx="9021000" cy="3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hlink"/>
                </a:solidFill>
              </a:rPr>
              <a:t>•</a:t>
            </a:r>
            <a:r>
              <a:rPr lang="en" sz="320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Three panels: Albums, Artists, Tracks</a:t>
            </a:r>
            <a:endParaRPr sz="320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hlink"/>
                </a:solidFill>
              </a:rPr>
              <a:t>•</a:t>
            </a:r>
            <a:r>
              <a:rPr lang="en" sz="320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Platform slicer allows device-based behavior filtering (Android, Mac, Windows)</a:t>
            </a:r>
            <a:endParaRPr sz="320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hlink"/>
                </a:solidFill>
              </a:rPr>
              <a:t>•</a:t>
            </a:r>
            <a:r>
              <a:rPr lang="en" sz="320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Visuals include listening trends, top items, and weekday/weekend engagement</a:t>
            </a:r>
            <a:endParaRPr sz="320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hlink"/>
                </a:solidFill>
              </a:rPr>
              <a:t>•</a:t>
            </a:r>
            <a:r>
              <a:rPr lang="en" sz="320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Year-over-Year comparison for deep trend analysis</a:t>
            </a:r>
            <a:endParaRPr sz="320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 txBox="1"/>
          <p:nvPr/>
        </p:nvSpPr>
        <p:spPr>
          <a:xfrm>
            <a:off x="1644175" y="1331000"/>
            <a:ext cx="21900" cy="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6" name="Google Shape;326;p52"/>
          <p:cNvSpPr txBox="1"/>
          <p:nvPr/>
        </p:nvSpPr>
        <p:spPr>
          <a:xfrm>
            <a:off x="850375" y="495225"/>
            <a:ext cx="77466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ETL Process in Spotifyzer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7" name="Google Shape;327;p52"/>
          <p:cNvSpPr txBox="1"/>
          <p:nvPr/>
        </p:nvSpPr>
        <p:spPr>
          <a:xfrm>
            <a:off x="314725" y="1192175"/>
            <a:ext cx="3952800" cy="3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hlink"/>
                </a:solidFill>
              </a:rPr>
              <a:t>Extract (E)</a:t>
            </a:r>
            <a:endParaRPr b="1" sz="1100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" sz="1100">
                <a:solidFill>
                  <a:schemeClr val="hlink"/>
                </a:solidFill>
              </a:rPr>
              <a:t>Source: Spotify Web API</a:t>
            </a:r>
            <a:br>
              <a:rPr lang="en" sz="1100">
                <a:solidFill>
                  <a:schemeClr val="hlink"/>
                </a:solidFill>
              </a:rPr>
            </a:br>
            <a:endParaRPr sz="1100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" sz="1100">
                <a:solidFill>
                  <a:schemeClr val="hlink"/>
                </a:solidFill>
              </a:rPr>
              <a:t>Data Retrieved:</a:t>
            </a:r>
            <a:br>
              <a:rPr lang="en" sz="1100">
                <a:solidFill>
                  <a:schemeClr val="hlink"/>
                </a:solidFill>
              </a:rPr>
            </a:br>
            <a:endParaRPr sz="1100">
              <a:solidFill>
                <a:schemeClr val="hlink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○"/>
            </a:pPr>
            <a:r>
              <a:rPr lang="en" sz="1100">
                <a:solidFill>
                  <a:schemeClr val="hlink"/>
                </a:solidFill>
              </a:rPr>
              <a:t>Track metadata: </a:t>
            </a:r>
            <a:r>
              <a:rPr i="1" lang="en" sz="1100">
                <a:solidFill>
                  <a:schemeClr val="hlink"/>
                </a:solidFill>
              </a:rPr>
              <a:t>name, artist, album, release date</a:t>
            </a:r>
            <a:br>
              <a:rPr i="1" lang="en" sz="1100">
                <a:solidFill>
                  <a:schemeClr val="hlink"/>
                </a:solidFill>
              </a:rPr>
            </a:br>
            <a:endParaRPr i="1" sz="1100">
              <a:solidFill>
                <a:schemeClr val="hlink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○"/>
            </a:pPr>
            <a:r>
              <a:rPr lang="en" sz="1100">
                <a:solidFill>
                  <a:schemeClr val="hlink"/>
                </a:solidFill>
              </a:rPr>
              <a:t>User interaction data: </a:t>
            </a:r>
            <a:r>
              <a:rPr i="1" lang="en" sz="1100">
                <a:solidFill>
                  <a:schemeClr val="hlink"/>
                </a:solidFill>
              </a:rPr>
              <a:t>popularity, play count, device type</a:t>
            </a:r>
            <a:br>
              <a:rPr i="1" lang="en" sz="1100">
                <a:solidFill>
                  <a:schemeClr val="hlink"/>
                </a:solidFill>
              </a:rPr>
            </a:br>
            <a:endParaRPr i="1" sz="1100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" sz="1100">
                <a:solidFill>
                  <a:schemeClr val="hlink"/>
                </a:solidFill>
              </a:rPr>
              <a:t>Tool Used: Python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requests</a:t>
            </a:r>
            <a:r>
              <a:rPr lang="en" sz="1100">
                <a:solidFill>
                  <a:schemeClr val="hlink"/>
                </a:solidFill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spotipy</a:t>
            </a:r>
            <a:r>
              <a:rPr lang="en" sz="1100">
                <a:solidFill>
                  <a:schemeClr val="hlink"/>
                </a:solidFill>
              </a:rPr>
              <a:t>)</a:t>
            </a:r>
            <a:br>
              <a:rPr lang="en" sz="1100">
                <a:solidFill>
                  <a:schemeClr val="hlink"/>
                </a:solidFill>
              </a:rPr>
            </a:br>
            <a:endParaRPr sz="1100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" sz="1100">
                <a:solidFill>
                  <a:schemeClr val="hlink"/>
                </a:solidFill>
              </a:rPr>
              <a:t>Frequency: Daily/weekly ingestion</a:t>
            </a:r>
            <a:endParaRPr sz="1100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8" name="Google Shape;328;p52"/>
          <p:cNvSpPr txBox="1"/>
          <p:nvPr/>
        </p:nvSpPr>
        <p:spPr>
          <a:xfrm>
            <a:off x="4449725" y="1211375"/>
            <a:ext cx="4208400" cy="3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hlink"/>
                </a:solidFill>
              </a:rPr>
              <a:t>Transform (T)</a:t>
            </a:r>
            <a:endParaRPr b="1" sz="1100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" sz="1100">
                <a:solidFill>
                  <a:schemeClr val="hlink"/>
                </a:solidFill>
              </a:rPr>
              <a:t>Environme</a:t>
            </a:r>
            <a:r>
              <a:rPr lang="en" sz="1100">
                <a:solidFill>
                  <a:schemeClr val="hlink"/>
                </a:solidFill>
              </a:rPr>
              <a:t>nt: AWS Glue + Python (Pandas)</a:t>
            </a:r>
            <a:br>
              <a:rPr lang="en" sz="1100">
                <a:solidFill>
                  <a:schemeClr val="hlink"/>
                </a:solidFill>
              </a:rPr>
            </a:br>
            <a:endParaRPr sz="1100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" sz="1100">
                <a:solidFill>
                  <a:schemeClr val="hlink"/>
                </a:solidFill>
              </a:rPr>
              <a:t>Steps Performed:</a:t>
            </a:r>
            <a:br>
              <a:rPr lang="en" sz="1100">
                <a:solidFill>
                  <a:schemeClr val="hlink"/>
                </a:solidFill>
              </a:rPr>
            </a:br>
            <a:endParaRPr sz="1100">
              <a:solidFill>
                <a:schemeClr val="hlink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○"/>
            </a:pPr>
            <a:r>
              <a:rPr lang="en" sz="1100">
                <a:solidFill>
                  <a:schemeClr val="hlink"/>
                </a:solidFill>
              </a:rPr>
              <a:t>Data Cleaning: Removed nulls, standardized formats</a:t>
            </a:r>
            <a:br>
              <a:rPr lang="en" sz="1100">
                <a:solidFill>
                  <a:schemeClr val="hlink"/>
                </a:solidFill>
              </a:rPr>
            </a:br>
            <a:endParaRPr sz="1100">
              <a:solidFill>
                <a:schemeClr val="hlink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○"/>
            </a:pPr>
            <a:r>
              <a:rPr lang="en" sz="1100">
                <a:solidFill>
                  <a:schemeClr val="hlink"/>
                </a:solidFill>
              </a:rPr>
              <a:t>Feature Engineering:</a:t>
            </a:r>
            <a:endParaRPr sz="1100">
              <a:solidFill>
                <a:schemeClr val="hlink"/>
              </a:solidFill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■"/>
            </a:pPr>
            <a:r>
              <a:rPr lang="en" sz="1100">
                <a:solidFill>
                  <a:schemeClr val="hlink"/>
                </a:solidFill>
              </a:rPr>
              <a:t>Created mood-based categories using sentiment + audio features</a:t>
            </a:r>
            <a:endParaRPr sz="1100">
              <a:solidFill>
                <a:schemeClr val="hlink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hlink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○"/>
            </a:pPr>
            <a:r>
              <a:rPr lang="en" sz="1100">
                <a:solidFill>
                  <a:schemeClr val="hlink"/>
                </a:solidFill>
              </a:rPr>
              <a:t>Data Enrichment: Joined with external data (e.g., genre, mood tags)</a:t>
            </a:r>
            <a:br>
              <a:rPr lang="en" sz="1100">
                <a:solidFill>
                  <a:schemeClr val="hlink"/>
                </a:solidFill>
              </a:rPr>
            </a:br>
            <a:endParaRPr sz="1100">
              <a:solidFill>
                <a:schemeClr val="hlink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○"/>
            </a:pPr>
            <a:r>
              <a:rPr lang="en" sz="1100">
                <a:solidFill>
                  <a:schemeClr val="hlink"/>
                </a:solidFill>
              </a:rPr>
              <a:t>Normalization: Standardized numerical features for analysis</a:t>
            </a:r>
            <a:br>
              <a:rPr lang="en" sz="1100">
                <a:solidFill>
                  <a:schemeClr val="hlink"/>
                </a:solidFill>
              </a:rPr>
            </a:br>
            <a:endParaRPr sz="11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